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435" r:id="rId5"/>
    <p:sldId id="258" r:id="rId6"/>
    <p:sldId id="2439" r:id="rId7"/>
    <p:sldId id="2454" r:id="rId8"/>
    <p:sldId id="260" r:id="rId9"/>
    <p:sldId id="2432" r:id="rId10"/>
    <p:sldId id="2455" r:id="rId11"/>
    <p:sldId id="2443" r:id="rId12"/>
    <p:sldId id="2456" r:id="rId13"/>
    <p:sldId id="2444" r:id="rId14"/>
    <p:sldId id="2445" r:id="rId15"/>
    <p:sldId id="2446" r:id="rId16"/>
    <p:sldId id="262" r:id="rId17"/>
    <p:sldId id="2438" r:id="rId18"/>
    <p:sldId id="243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6" autoAdjust="0"/>
    <p:restoredTop sz="49794" autoAdjust="0"/>
  </p:normalViewPr>
  <p:slideViewPr>
    <p:cSldViewPr snapToGrid="0">
      <p:cViewPr varScale="1">
        <p:scale>
          <a:sx n="59" d="100"/>
          <a:sy n="59" d="100"/>
        </p:scale>
        <p:origin x="2528" y="19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0.70428</cdr:x>
      <cdr:y>0.05363</cdr:y>
    </cdr:from>
    <cdr:to>
      <cdr:x>0.96099</cdr:x>
      <cdr:y>0.22866</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878985" y="367811"/>
          <a:ext cx="2507471" cy="1200329"/>
        </a:xfrm>
        <a:custGeom xmlns:a="http://schemas.openxmlformats.org/drawingml/2006/main">
          <a:avLst/>
          <a:gdLst>
            <a:gd name="connsiteX0" fmla="*/ 0 w 2507471"/>
            <a:gd name="connsiteY0" fmla="*/ 0 h 1200329"/>
            <a:gd name="connsiteX1" fmla="*/ 476419 w 2507471"/>
            <a:gd name="connsiteY1" fmla="*/ 0 h 1200329"/>
            <a:gd name="connsiteX2" fmla="*/ 902690 w 2507471"/>
            <a:gd name="connsiteY2" fmla="*/ 0 h 1200329"/>
            <a:gd name="connsiteX3" fmla="*/ 1454333 w 2507471"/>
            <a:gd name="connsiteY3" fmla="*/ 0 h 1200329"/>
            <a:gd name="connsiteX4" fmla="*/ 1930753 w 2507471"/>
            <a:gd name="connsiteY4" fmla="*/ 0 h 1200329"/>
            <a:gd name="connsiteX5" fmla="*/ 2507471 w 2507471"/>
            <a:gd name="connsiteY5" fmla="*/ 0 h 1200329"/>
            <a:gd name="connsiteX6" fmla="*/ 2507471 w 2507471"/>
            <a:gd name="connsiteY6" fmla="*/ 424116 h 1200329"/>
            <a:gd name="connsiteX7" fmla="*/ 2507471 w 2507471"/>
            <a:gd name="connsiteY7" fmla="*/ 824226 h 1200329"/>
            <a:gd name="connsiteX8" fmla="*/ 2507471 w 2507471"/>
            <a:gd name="connsiteY8" fmla="*/ 1200329 h 1200329"/>
            <a:gd name="connsiteX9" fmla="*/ 2056126 w 2507471"/>
            <a:gd name="connsiteY9" fmla="*/ 1200329 h 1200329"/>
            <a:gd name="connsiteX10" fmla="*/ 1554632 w 2507471"/>
            <a:gd name="connsiteY10" fmla="*/ 1200329 h 1200329"/>
            <a:gd name="connsiteX11" fmla="*/ 1053138 w 2507471"/>
            <a:gd name="connsiteY11" fmla="*/ 1200329 h 1200329"/>
            <a:gd name="connsiteX12" fmla="*/ 576718 w 2507471"/>
            <a:gd name="connsiteY12" fmla="*/ 1200329 h 1200329"/>
            <a:gd name="connsiteX13" fmla="*/ 0 w 2507471"/>
            <a:gd name="connsiteY13" fmla="*/ 1200329 h 1200329"/>
            <a:gd name="connsiteX14" fmla="*/ 0 w 2507471"/>
            <a:gd name="connsiteY14" fmla="*/ 776213 h 1200329"/>
            <a:gd name="connsiteX15" fmla="*/ 0 w 2507471"/>
            <a:gd name="connsiteY15" fmla="*/ 352097 h 1200329"/>
            <a:gd name="connsiteX16" fmla="*/ 0 w 2507471"/>
            <a:gd name="connsiteY16"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7471" h="1200329"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3240" y="122159"/>
                <a:pt x="2478656" y="286271"/>
                <a:pt x="2507471" y="424116"/>
              </a:cubicBezTo>
              <a:cubicBezTo>
                <a:pt x="2536286" y="561961"/>
                <a:pt x="2495138" y="650178"/>
                <a:pt x="2507471" y="824226"/>
              </a:cubicBezTo>
              <a:cubicBezTo>
                <a:pt x="2519804" y="998274"/>
                <a:pt x="2479955" y="1018621"/>
                <a:pt x="2507471" y="1200329"/>
              </a:cubicBezTo>
              <a:cubicBezTo>
                <a:pt x="2317370" y="1229944"/>
                <a:pt x="2277913" y="1164158"/>
                <a:pt x="2056126" y="1200329"/>
              </a:cubicBezTo>
              <a:cubicBezTo>
                <a:pt x="1834339" y="1236500"/>
                <a:pt x="1683168" y="1157868"/>
                <a:pt x="1554632" y="1200329"/>
              </a:cubicBezTo>
              <a:cubicBezTo>
                <a:pt x="1426096" y="1242790"/>
                <a:pt x="1205634" y="1199383"/>
                <a:pt x="1053138" y="1200329"/>
              </a:cubicBezTo>
              <a:cubicBezTo>
                <a:pt x="900642" y="1201275"/>
                <a:pt x="800239" y="1170902"/>
                <a:pt x="576718" y="1200329"/>
              </a:cubicBezTo>
              <a:cubicBezTo>
                <a:pt x="353197" y="1229756"/>
                <a:pt x="148116" y="1196218"/>
                <a:pt x="0" y="1200329"/>
              </a:cubicBezTo>
              <a:cubicBezTo>
                <a:pt x="-50310" y="1067409"/>
                <a:pt x="23771" y="957076"/>
                <a:pt x="0" y="776213"/>
              </a:cubicBezTo>
              <a:cubicBezTo>
                <a:pt x="-23771" y="595350"/>
                <a:pt x="24572" y="550718"/>
                <a:pt x="0" y="352097"/>
              </a:cubicBezTo>
              <a:cubicBezTo>
                <a:pt x="-24572" y="153476"/>
                <a:pt x="2515" y="110124"/>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Q2. What is the effect of COVID19 on the sectors represented in the custom portfolio?</a:t>
          </a:r>
        </a:p>
      </cdr:txBody>
    </cdr:sp>
  </cdr:relSizeAnchor>
</c:userShapes>
</file>

<file path=ppt/drawings/drawing2.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7/25/20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3:16.287"/>
    </inkml:context>
    <inkml:brush xml:id="br0">
      <inkml:brushProperty name="width" value="0.35" units="cm"/>
      <inkml:brushProperty name="height" value="0.35" units="cm"/>
      <inkml:brushProperty name="color" value="#FFFFFF"/>
    </inkml:brush>
  </inkml:definitions>
  <inkml:trace contextRef="#ctx0" brushRef="#br0">158 261 24575,'24'0'0,"8"0"0,-17 0 0,44 0 0,0 0 0,34 0-492,-28 5 0,3 0 0,-5-4 0,3 0 356,22 10 1,3-1 135,-13-9 0,-1 0 0,-1 4 0,0 0 0,0-4 0,-3-2-220,-16 1 1,-1 0 219,10 0 0,0 0 0,30 0-92,-3 0 92,-30 0 0,-15 0 0,-26 0 983,-1 0-359,-86 0-624,15 0 0,-8 0-492,-32 0 0,-7 0 298,27 0 1,0 0-1,-2 0 194,-3 0 0,-1 0 0,2 0 0,-21 0 0,1 0 0,-4 0 0,4 0-492,23 0 0,3 0 491,5 0 0,3 0 1,-20 0 0,27 0 0,32 0 0,4 0 983,3 0 0,-4 0 0,4 4-218,-23 11-765,-3 0 0,-3 5 0,-3-7 0,19 2 0,0-3 0,6-1 0,8-4 0,4-2 0,4 4 0,13 4 0,36-7 0,20 10 0,-7-9 0,5-2-492,0-1 0,2 2 226,12 9 1,0-1 265,-12-7 0,-2-1-295,-1 5 0,-3 0 295,35 5 0,0-6 0,-13 1 0,-3-3 0,-27 2 0,10-8 0,-22 8 983,9-5-499,0-3 154,-17 3-638,8-5 0,-24 0 0,10 0 0,-12 0 0,8 0 0,0 0 0,-9 0 0,21-5 0,-9 3 0,-1-7 0,23 8 0,-19-8 0,21 8 0,0-4 0,-10 5 0,3-4 0,6 3 0,-3-3 0,7 4 0,11 0 0,2 0 0,4 0 0,-17 0 0,3 0 0,30 0 0,-31 0 0,2 0 0,39 0 0,-14 0 0,11 0 0,-23 0 0,-11 0 0,-10 0 0,-27-4 0,2-5 0,3-2 0,-8 1 0,29-2 0,12 10 0,23-5 0,12 7 0,-12 0 0,-3 0 0,-34 0 0,2 0 0,-29 0 0,4 0 0,-11 0 0,4-8 0,-3 6 0,3-6 0,-5 4 0,5 3 0,-3-7 0,-1-1 0,-5-1 0,-4-7 0,0-4 0,0 5 0,0-15 0,0 19 0,-4-12 0,-2 3 0,1 5 0,-6-15 0,2 15 0,-2-5 0,-2 7 0,0 9 0,3 1 0,-27 4 0,-3-14 0,-23 11 0,-1-11 0,-13 14 0,-3 0-492,29 0 0,-4 0 379,-5 0-1,-2 0 114,-7 0 0,-2 0 0,2 0 0,-1 0 0,-5-1 0,1 2 0,11 2 0,1 3 0,-1-1 0,3 0 0,-33 6 0,36-3 0,23-4 0,10-3 0,1 13 0,-4-11 983,6 7-755,-3-10-228,8 0 0,-17 5 0,6-4 0,-7 4 0,7-5 0,-5 0 0,12 0 0,-5 0 0,7-4 0,8-1 0,2-4 0,8-11 0,4 8 0,5-12 0,25 18 0,22-19 0,24 13 0,13-7-656,0 11 656,0 8 0,0 0 0,0 0 0,-13 0 0,-4 0 0,-25 0 0,-4 0 0,-20 0 0,5 0 0,-13 0 656,14 0-656,7 0 0,-3 0 0,23 0 0,32 0 0,-5 0 0,1 0 0,-17 0 0,-52 0 0,18 0 0,-27-4 0,3-1 0,0-8 0,1 3 0,0-3 0,-2 0 0,-3 3 0,11-9 0,-4 8 0,16-5 0,-12 3 0,1 6 0,-8-1 0,-4 8 0,-1 0 0,19 21 0,-18-1 0,12 13 0,-21 13 0,0-3 0,0 7 0,0-3 0,0-13 0,0-11 0,-4-3 0,3-11 0,-3 4 0,4-3 0,0 3 0,0 7 0,0-5 0,0 6 0,0-4 0,0-7 0,4 3 0,-3-4 0,3 4 0,-4-3 0,0 6 0,0-2 0,0 0 0,0-1 0,0-4 0,0 4 0,0 1 0,0-1 0,5 11 0,0-12 0,5 8 0,-5-7 0,3 1 0,-3 0 0,3-5 0,1-5 0,17-26 0,-16 13 0,27-55 0,-33 35 0,21-58 0,-13 47 0,4-21 0,-5 27 0,-2 7 0,-8-5 0,3 16 0,-4-8 0,0 10 0,0-4 0,0-8 0,-4 7 0,-1-3 0,-4 9 0,0 0 0,0 3 0,0-3 0,0 4 0,-4-4 0,3 3 0,-3-3 0,4 4 0,-4-4 0,3 3 0,1 1 0,5 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7/25/20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a:t>
            </a:r>
          </a:p>
          <a:p>
            <a:r>
              <a:rPr lang="en-US" dirty="0"/>
              <a:t>- Name of project, title of course, group members, and date</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There are major differences in how fintech sub-sectors respond to a distressed market. Analysis indicates that lending </a:t>
            </a:r>
            <a:r>
              <a:rPr lang="en-CA" sz="1600" b="0" i="0" kern="1200" dirty="0" err="1">
                <a:solidFill>
                  <a:schemeClr val="tx1"/>
                </a:solidFill>
                <a:effectLst/>
                <a:latin typeface="+mn-lt"/>
                <a:ea typeface="+mn-ea"/>
                <a:cs typeface="+mn-cs"/>
              </a:rPr>
              <a:t>fintechs</a:t>
            </a:r>
            <a:r>
              <a:rPr lang="en-CA" sz="1600" b="0" i="0" kern="1200" dirty="0">
                <a:solidFill>
                  <a:schemeClr val="tx1"/>
                </a:solidFill>
                <a:effectLst/>
                <a:latin typeface="+mn-lt"/>
                <a:ea typeface="+mn-ea"/>
                <a:cs typeface="+mn-cs"/>
              </a:rPr>
              <a:t> would suffer the biggest drop due to lower valuations, and slower funding, followed by capital markets.</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Insurance and payments would be less impacted. B2C fintech models (e.g. challenger banks) that have been very popular in the last few years will see valuations contract faster than B2B models (e.g. capital markets, corporate banking, treasury).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Although COVID-19 continues to create uncertainty, the story is a little different for the big fintech companies. As the economy shows a sign of slow recovery, many big fintech companies will be forced to utilize their skills and technologies to create new opportunities to adapt to our current market.</a:t>
            </a:r>
          </a:p>
          <a:p>
            <a:r>
              <a:rPr lang="en-CA" sz="1600" b="0" i="0" kern="1200" dirty="0">
                <a:solidFill>
                  <a:schemeClr val="tx1"/>
                </a:solidFill>
                <a:effectLst/>
                <a:latin typeface="+mn-lt"/>
                <a:ea typeface="+mn-ea"/>
                <a:cs typeface="+mn-cs"/>
              </a:rPr>
              <a:t>FinTech must be prepared not just to accommodate this increased demand but also to scale up their enterprise IT infrastructure while adapting to the new world, just like everyone else. ‍</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Capital market </a:t>
            </a:r>
            <a:r>
              <a:rPr lang="en-CA" sz="1600" b="0" i="0" kern="1200" dirty="0" err="1">
                <a:solidFill>
                  <a:schemeClr val="tx1"/>
                </a:solidFill>
                <a:effectLst/>
                <a:latin typeface="+mn-lt"/>
                <a:ea typeface="+mn-ea"/>
                <a:cs typeface="+mn-cs"/>
              </a:rPr>
              <a:t>fintechs</a:t>
            </a:r>
            <a:r>
              <a:rPr lang="en-CA" sz="1600" b="0" i="0" kern="1200" dirty="0">
                <a:solidFill>
                  <a:schemeClr val="tx1"/>
                </a:solidFill>
                <a:effectLst/>
                <a:latin typeface="+mn-lt"/>
                <a:ea typeface="+mn-ea"/>
                <a:cs typeface="+mn-cs"/>
              </a:rPr>
              <a:t> should be focused on better managing risk and lowering costs (outsourced trading, cloud-based delivery) that will gain favor as brokers and asset managers cut costs to maintain margins. </a:t>
            </a:r>
            <a:r>
              <a:rPr lang="en-CA" sz="1600" b="0" i="0" kern="1200" dirty="0" err="1">
                <a:solidFill>
                  <a:schemeClr val="tx1"/>
                </a:solidFill>
                <a:effectLst/>
                <a:latin typeface="+mn-lt"/>
                <a:ea typeface="+mn-ea"/>
                <a:cs typeface="+mn-cs"/>
              </a:rPr>
              <a:t>Regtech</a:t>
            </a:r>
            <a:r>
              <a:rPr lang="en-CA" sz="1600" b="0" i="0" kern="1200" dirty="0">
                <a:solidFill>
                  <a:schemeClr val="tx1"/>
                </a:solidFill>
                <a:effectLst/>
                <a:latin typeface="+mn-lt"/>
                <a:ea typeface="+mn-ea"/>
                <a:cs typeface="+mn-cs"/>
              </a:rPr>
              <a:t> and compliance </a:t>
            </a:r>
            <a:r>
              <a:rPr lang="en-CA" sz="1600" b="0" i="0" kern="1200" dirty="0" err="1">
                <a:solidFill>
                  <a:schemeClr val="tx1"/>
                </a:solidFill>
                <a:effectLst/>
                <a:latin typeface="+mn-lt"/>
                <a:ea typeface="+mn-ea"/>
                <a:cs typeface="+mn-cs"/>
              </a:rPr>
              <a:t>fintechs</a:t>
            </a:r>
            <a:r>
              <a:rPr lang="en-CA" sz="1600" b="0" i="0" kern="1200" dirty="0">
                <a:solidFill>
                  <a:schemeClr val="tx1"/>
                </a:solidFill>
                <a:effectLst/>
                <a:latin typeface="+mn-lt"/>
                <a:ea typeface="+mn-ea"/>
                <a:cs typeface="+mn-cs"/>
              </a:rPr>
              <a:t> will remain popular as a market dislocation doesn’t impact demand for their services. Investors may double down on these investments, boosting their valuations. They may be one of the few bright spots in an otherwise tough fintech market.</a:t>
            </a:r>
          </a:p>
          <a:p>
            <a:endParaRPr lang="en-US" sz="1600"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Sharpe Ratios</a:t>
            </a:r>
            <a:r>
              <a:rPr lang="en-CA" sz="1600" b="0" i="0" kern="1200" dirty="0">
                <a:solidFill>
                  <a:schemeClr val="tx1"/>
                </a:solidFill>
                <a:effectLst/>
                <a:latin typeface="+mn-lt"/>
                <a:ea typeface="+mn-ea"/>
                <a:cs typeface="+mn-cs"/>
              </a:rPr>
              <a:t>: Based on return-to-risk one can note that the Fintech ETF had the highest Sharpe ratio.</a:t>
            </a:r>
            <a:endParaRPr lang="en-US" sz="16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Governments around the globe have already committed about $8 trillion to address the health, social and economic ravages of the COVID-19 pandemic. This price tag (which continues to grow) includes direct spending, equity injections, loans and guarantees. It is more than four times what all the countries on the planet collectively spent on military, weapons and war in 2019. It is a staggering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we deal with and recover from this pandemic, we need to do so in a way that better prepares us to deal with future pandemics and other unpredictable but inevitable large-scale disasters, like very big earthquakes, tsunamis and hurricanes.</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In the last 20 years, we've had six significant threats like SARS, MERS, Ebola, avian influenza and swine flu. One can therefore predict that there is no doubt we will see another stock market crash due to a large-scale disaster.</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don't know when the next market crash will happen. It is inevitable but we cannot predict with certainty but we can prepare for the future. Keeping that in mind, we have made an attempt to evaluate the performance of our custom portfolio, the fintech ETF and the S&amp;P 500 for the next 10 years.</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b="1" i="0" kern="1200" dirty="0">
                <a:solidFill>
                  <a:schemeClr val="tx1"/>
                </a:solidFill>
                <a:effectLst/>
                <a:latin typeface="+mn-lt"/>
                <a:ea typeface="+mn-ea"/>
                <a:cs typeface="+mn-cs"/>
              </a:rPr>
              <a:t>Emergency Savings</a:t>
            </a:r>
            <a:r>
              <a:rPr lang="en-CA" sz="1400" b="0" i="0" kern="1200" dirty="0">
                <a:solidFill>
                  <a:schemeClr val="tx1"/>
                </a:solidFill>
                <a:effectLst/>
                <a:latin typeface="+mn-lt"/>
                <a:ea typeface="+mn-ea"/>
                <a:cs typeface="+mn-cs"/>
              </a:rPr>
              <a:t>: Recessions, job losses, illnesses, natural disasters, and a litany of other things can happen unexpectedly. In addition to having appropriate kinds of and amounts of insurance, you should aim to have cash savings that can cover six or more months of basic living expenses.</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Expected expenses</a:t>
            </a:r>
            <a:r>
              <a:rPr lang="en-CA" sz="1400" b="0" i="0" kern="1200" dirty="0">
                <a:solidFill>
                  <a:schemeClr val="tx1"/>
                </a:solidFill>
                <a:effectLst/>
                <a:latin typeface="+mn-lt"/>
                <a:ea typeface="+mn-ea"/>
                <a:cs typeface="+mn-cs"/>
              </a:rPr>
              <a:t>: While your emergency savings is preparing for unexpected near-term needs, one should also prepare your portfolio for those expected needs coming up soon. Investments away from stocks and into high-quality bonds. The goal is having a few years' expenses in these low-volatility assets before you need them.</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Investing to profit from the next crash</a:t>
            </a:r>
            <a:r>
              <a:rPr lang="en-CA" sz="14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CA" sz="1400" b="0" i="0" kern="1200" dirty="0">
              <a:solidFill>
                <a:schemeClr val="tx1"/>
              </a:solidFill>
              <a:effectLst/>
              <a:latin typeface="+mn-lt"/>
              <a:ea typeface="+mn-ea"/>
              <a:cs typeface="+mn-cs"/>
            </a:endParaRPr>
          </a:p>
          <a:p>
            <a:r>
              <a:rPr lang="en-CA" sz="1400" b="0" i="0" kern="1200" dirty="0">
                <a:solidFill>
                  <a:schemeClr val="tx1"/>
                </a:solidFill>
                <a:effectLst/>
                <a:latin typeface="+mn-lt"/>
                <a:ea typeface="+mn-ea"/>
                <a:cs typeface="+mn-cs"/>
              </a:rPr>
              <a:t>Investing half this cash when stocks fall 10% from a recent high, investing half of the remaining cash when stocks fall 20% and the rest at the 30% drop.</a:t>
            </a:r>
          </a:p>
          <a:p>
            <a:r>
              <a:rPr lang="en-CA" sz="1400" b="0" i="0" kern="1200" dirty="0">
                <a:solidFill>
                  <a:schemeClr val="tx1"/>
                </a:solidFill>
                <a:effectLst/>
                <a:latin typeface="+mn-lt"/>
                <a:ea typeface="+mn-ea"/>
                <a:cs typeface="+mn-cs"/>
              </a:rPr>
              <a:t>Stock market history shows that we see 10% declines about once every year or two, 20% declines about once every five to seven years; a 30% decline has happened only six times in the past 70 years. Going by history, one can use this probability to take advantage of future downturns in the market.</a:t>
            </a:r>
          </a:p>
          <a:p>
            <a:endParaRPr lang="en-US" sz="1400" dirty="0"/>
          </a:p>
          <a:p>
            <a:pPr marL="0" indent="0" algn="l">
              <a:buNone/>
            </a:pPr>
            <a:endParaRPr lang="en-US" sz="1200"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As most epidemiologists are predicting the world will see another pandemic it is not a matter of whether but when. In light of such a scenario playing out again we asked the question what will happen in the next 10 years to the portfolio we decided on investing during this trying time.</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COVID-19 impact on a custom portfolio of 5 dividend paying stocks chosen from a list of top 25 S&amp;P 500 companies. This portfolio is compared with a Fintech ETF representing the sector showing tremendous potential for growth due to the increase in use of digital financial services and e-commerce. Last,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pandemic.</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We start with analyzing the S&amp;P 500 from 2007 to 1H'20 highlighting episodes of stress starting from the global financial crisis of 2007/2008, corrections in 2018 and the COVID-19 market decline in Q1 2020. That said, as long-term investors who have navigated many episodes of stress, we know that this too shall pass.</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dirty="0"/>
              <a:t>Data Cleanup &amp; Exploration</a:t>
            </a:r>
          </a:p>
          <a:p>
            <a:r>
              <a:rPr lang="en-CA" sz="1600" dirty="0"/>
              <a:t>- Describe the exploration and cleanup process.</a:t>
            </a:r>
          </a:p>
          <a:p>
            <a:r>
              <a:rPr lang="en-CA" sz="1600" dirty="0"/>
              <a:t>- Discuss any insights you had while exploring the data that you didn't anticipate.</a:t>
            </a:r>
          </a:p>
          <a:p>
            <a:r>
              <a:rPr lang="en-CA" sz="1600" dirty="0"/>
              <a:t>- Discuss any problems that arose after exploring the data, and how they were resolved.</a:t>
            </a:r>
          </a:p>
          <a:p>
            <a:pPr marL="285750" indent="-285750">
              <a:buFontTx/>
              <a:buChar char="-"/>
            </a:pPr>
            <a:r>
              <a:rPr lang="en-CA" sz="1600" dirty="0"/>
              <a:t>Present and discuss interesting figures developed during exploration, ideally with the help of </a:t>
            </a:r>
            <a:r>
              <a:rPr lang="en-CA" sz="1600" dirty="0" err="1"/>
              <a:t>Jupyter</a:t>
            </a:r>
            <a:r>
              <a:rPr lang="en-CA" sz="1600" dirty="0"/>
              <a:t> Notebook.</a:t>
            </a:r>
          </a:p>
          <a:p>
            <a:endParaRPr lang="en-US" dirty="0"/>
          </a:p>
          <a:p>
            <a:endParaRPr lang="en-US" dirty="0"/>
          </a:p>
          <a:p>
            <a:r>
              <a:rPr lang="en-US" sz="1600" dirty="0"/>
              <a:t>Clean up process:</a:t>
            </a:r>
          </a:p>
          <a:p>
            <a:pPr marL="171450" indent="-171450">
              <a:buFontTx/>
              <a:buChar char="-"/>
            </a:pPr>
            <a:r>
              <a:rPr lang="en-US" sz="1400" dirty="0"/>
              <a:t>Read in data into </a:t>
            </a:r>
            <a:r>
              <a:rPr lang="en-US" sz="1400" dirty="0" err="1"/>
              <a:t>jupyter</a:t>
            </a:r>
            <a:r>
              <a:rPr lang="en-US" sz="1400" dirty="0"/>
              <a:t> notebook</a:t>
            </a:r>
          </a:p>
          <a:p>
            <a:pPr marL="171450" indent="-171450">
              <a:buFontTx/>
              <a:buChar char="-"/>
            </a:pPr>
            <a:r>
              <a:rPr lang="en-US" dirty="0"/>
              <a:t>Drop nulls</a:t>
            </a:r>
          </a:p>
          <a:p>
            <a:pPr marL="171450" indent="-171450">
              <a:buFontTx/>
              <a:buChar char="-"/>
            </a:pPr>
            <a:r>
              <a:rPr lang="en-US" dirty="0"/>
              <a:t>Calculate weighted </a:t>
            </a:r>
            <a:r>
              <a:rPr lang="en-US" dirty="0" err="1"/>
              <a:t>potfolio</a:t>
            </a:r>
            <a:r>
              <a:rPr lang="en-US" dirty="0"/>
              <a:t> </a:t>
            </a:r>
          </a:p>
          <a:p>
            <a:pPr marL="171450" indent="-171450">
              <a:buFontTx/>
              <a:buChar char="-"/>
            </a:pPr>
            <a:r>
              <a:rPr lang="en-US" dirty="0"/>
              <a:t>Combine custom portfolio, FINX ETF, and S&amp;P500 returns </a:t>
            </a:r>
          </a:p>
          <a:p>
            <a:pPr marL="171450" indent="-171450">
              <a:buFontTx/>
              <a:buChar char="-"/>
            </a:pPr>
            <a:endParaRPr lang="en-US" dirty="0"/>
          </a:p>
          <a:p>
            <a:pPr marL="171450" indent="-171450">
              <a:buFontTx/>
              <a:buChar char="-"/>
            </a:pPr>
            <a:endParaRPr lang="en-US" dirty="0"/>
          </a:p>
          <a:p>
            <a:pPr marL="171450" indent="-171450">
              <a:buFontTx/>
              <a:buChar char="-"/>
            </a:pPr>
            <a:r>
              <a:rPr lang="en-US" dirty="0"/>
              <a:t>Monte Carlo Simulation:</a:t>
            </a:r>
          </a:p>
          <a:p>
            <a:pPr marL="171450" indent="-171450">
              <a:buFontTx/>
              <a:buChar char="-"/>
            </a:pPr>
            <a:r>
              <a:rPr lang="en-US" dirty="0"/>
              <a:t>Calculate mean of daily returns</a:t>
            </a:r>
          </a:p>
          <a:p>
            <a:pPr marL="171450" indent="-171450">
              <a:buFontTx/>
              <a:buChar char="-"/>
            </a:pPr>
            <a:r>
              <a:rPr lang="en-US" dirty="0"/>
              <a:t>Compute daily volatility </a:t>
            </a:r>
          </a:p>
          <a:p>
            <a:pPr marL="171450" indent="-171450">
              <a:buFontTx/>
              <a:buChar char="-"/>
            </a:pPr>
            <a:r>
              <a:rPr lang="en-US" dirty="0"/>
              <a:t>Save the last days closing price </a:t>
            </a:r>
          </a:p>
          <a:p>
            <a:pPr marL="171450" indent="-171450">
              <a:buFontTx/>
              <a:buChar char="-"/>
            </a:pPr>
            <a:r>
              <a:rPr lang="en-US" dirty="0"/>
              <a:t>Setup the monte </a:t>
            </a:r>
            <a:r>
              <a:rPr lang="en-US" dirty="0" err="1"/>
              <a:t>carlo</a:t>
            </a:r>
            <a:r>
              <a:rPr lang="en-US" dirty="0"/>
              <a:t> </a:t>
            </a:r>
            <a:r>
              <a:rPr lang="en-US" dirty="0" err="1"/>
              <a:t>paramters</a:t>
            </a:r>
            <a:r>
              <a:rPr lang="en-US" dirty="0"/>
              <a:t> </a:t>
            </a:r>
          </a:p>
          <a:p>
            <a:pPr marL="171450" indent="-171450">
              <a:buFontTx/>
              <a:buChar char="-"/>
            </a:pPr>
            <a:r>
              <a:rPr lang="en-US" dirty="0"/>
              <a:t>Simulate returns for 252 trading days </a:t>
            </a:r>
          </a:p>
          <a:p>
            <a:pPr marL="171450" indent="-171450">
              <a:buFontTx/>
              <a:buChar char="-"/>
            </a:pPr>
            <a:endParaRPr lang="en-US" dirty="0"/>
          </a:p>
          <a:p>
            <a:pPr marL="171450" indent="-171450">
              <a:buFontTx/>
              <a:buChar char="-"/>
            </a:pPr>
            <a:r>
              <a:rPr lang="en-US" dirty="0"/>
              <a:t>Insights from data exploration:</a:t>
            </a:r>
          </a:p>
          <a:p>
            <a:pPr marL="171450" indent="-171450">
              <a:buFontTx/>
              <a:buChar char="-"/>
            </a:pPr>
            <a:r>
              <a:rPr lang="en-US" dirty="0"/>
              <a:t>Calculate STD for each portfolio and determine which portfolios are risker than the s&amp;p500</a:t>
            </a:r>
          </a:p>
          <a:p>
            <a:pPr marL="171450" indent="-171450">
              <a:buFontTx/>
              <a:buChar char="-"/>
            </a:pPr>
            <a:r>
              <a:rPr lang="en-US" dirty="0"/>
              <a:t>Calculate annualized STD  for 252 trading days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We studied the S&amp;P 500 as a representative of the stock markets. The S&amp;P 500 achieved a record closing high of 3,386 on February 19, 2020. However, just over three weeks later, the market closed on 2,480, which represented a decline of around 26 percent in only 16 sessions due to the COVID-19 scare.</a:t>
            </a:r>
          </a:p>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and paved the road to recovery. The S&amp;P 500 has gained strength based on a Federal Government stimulus package and the Federal Reserve rate cuts. The S&amp;P 500 closed Q2 2020 up 19.95% accounting for its best quarter since Q4 1998 when the index gained 20.87%.</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A comparative analysis was done to study the COVID-19 impact on a custom portfolio of 5 dividend paying stocks chosen from a list of top 25 S&amp;P 500 companies. This portfolio is compared with a Fintech ETF representing the sector showing tremendous potential for growth due to the increase in use of digital financial services and e-commerce. Last, the S&amp;P 500 Index is used as a benchmark for assessing trends in the stock market.</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Our choice of stocks in the custom portfolio was based on sector diversification. The 5 stocks part of the portfolio represent the following sectors: Information technology, healthcare, communication services, financials, and energy</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90896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TECH</a:t>
            </a:r>
          </a:p>
          <a:p>
            <a:r>
              <a:rPr lang="en-CA" sz="1600" b="0" i="0" kern="1200" dirty="0">
                <a:solidFill>
                  <a:schemeClr val="tx1"/>
                </a:solidFill>
                <a:effectLst/>
                <a:latin typeface="+mn-lt"/>
                <a:ea typeface="+mn-ea"/>
                <a:cs typeface="+mn-cs"/>
              </a:rPr>
              <a:t>In the short-term, supply disruption will reduce manufacturing and assembly capacity, plant reopening's will be further delayed by lags in component supply, and travel bans will exacerbate workforce shortages and consumer demand. The good news is High tech companies are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shift to working from home with the help of digital collaboration tools is likely to drive demand for High tech in many categories. A growing need for infrastructure to support this shift, like cloud computing for business or increased broadband consumption for consumers, will be a boon to the industry.</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a:t>
            </a:r>
          </a:p>
          <a:p>
            <a:r>
              <a:rPr lang="en-CA" sz="1600" b="0" i="0" kern="1200" dirty="0">
                <a:solidFill>
                  <a:schemeClr val="tx1"/>
                </a:solidFill>
                <a:effectLst/>
                <a:latin typeface="+mn-lt"/>
                <a:ea typeface="+mn-ea"/>
                <a:cs typeface="+mn-cs"/>
              </a:rPr>
              <a:t>The Health Care Sector encompasses two main industry groups; </a:t>
            </a:r>
          </a:p>
          <a:p>
            <a:pPr marL="342900" indent="-342900">
              <a:buAutoNum type="arabicPeriod"/>
            </a:pPr>
            <a:r>
              <a:rPr lang="en-CA" sz="1600" b="0" i="0" kern="1200" dirty="0">
                <a:solidFill>
                  <a:schemeClr val="tx1"/>
                </a:solidFill>
                <a:effectLst/>
                <a:latin typeface="+mn-lt"/>
                <a:ea typeface="+mn-ea"/>
                <a:cs typeface="+mn-cs"/>
              </a:rPr>
              <a:t>Those who manufacture health care equipment and supplies or provide health care related services. Or,</a:t>
            </a:r>
          </a:p>
          <a:p>
            <a:pPr marL="342900" indent="-342900">
              <a:buAutoNum type="arabicPeriod"/>
            </a:pPr>
            <a:r>
              <a:rPr lang="en-CA" sz="1600" b="0" i="0" kern="1200" dirty="0">
                <a:solidFill>
                  <a:schemeClr val="tx1"/>
                </a:solidFill>
                <a:effectLst/>
                <a:latin typeface="+mn-lt"/>
                <a:ea typeface="+mn-ea"/>
                <a:cs typeface="+mn-cs"/>
              </a:rPr>
              <a:t>Those who are primarily involved in the research, development, production and marketing of pharmaceuticals and biotechnology products.</a:t>
            </a:r>
          </a:p>
          <a:p>
            <a:pPr marL="342900" indent="-342900">
              <a:buAutoNum type="arabicPeriod"/>
            </a:pP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coronavirus pandemic has put health care at the forefront, but it has also put a lot of economic activity from it on hold. Despite a surge in the use of telemedicine, the massive pullback in services hit the health-care sector hard, with hospitals, outpatient surgical centers and doctor’s offices all reporting big losses and cutting jobs as revenues dried up. However, the industry impact will be mild compared to disruptions in other sectors. Drug makers whose products are effective against COVID-19 will benefit financially. It is expected that there will be greater investment in pandemic prevention to help the industry in coming years.</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pandemic has demonstrated the critical importance of the integration of telecommunications infrastructure within workplaces by keeping businesses, governments, and societies connected and running. 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 and resiliency;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with access to medical, financial, commercial, and other essential services during mandated social isolation.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Media organizations are also witnessing a surge in demand, as they inform, educate and entertain a public increasingly confined to their homes while also having to rapidly develop content contingency plans as live events and studio production grind to a halt. Companies in both industries have a unique opportunity now to fundamentally change their relationship and intimacy with customers by taking appropriate action.</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FINANCIAL INDUSTRY </a:t>
            </a:r>
          </a:p>
          <a:p>
            <a:r>
              <a:rPr lang="en-CA" sz="1400" b="0" i="0" kern="1200" dirty="0">
                <a:solidFill>
                  <a:schemeClr val="tx1"/>
                </a:solidFill>
                <a:effectLst/>
                <a:latin typeface="+mn-lt"/>
                <a:ea typeface="+mn-ea"/>
                <a:cs typeface="+mn-cs"/>
              </a:rPr>
              <a:t>Central banks are expected to keep rates low or negative for several more years, which has the potential to reduce banks’ profits and labour needed. The outcome of reduced interest rates, business activity, and large scale non-performing loans, has the potential to become a significant contributing factor to a prolonged recession. The IMF chief has called the current business environment “recessionary”.</a:t>
            </a:r>
          </a:p>
          <a:p>
            <a:r>
              <a:rPr lang="en-CA" sz="1400" b="0" i="0" kern="1200" dirty="0">
                <a:solidFill>
                  <a:schemeClr val="tx1"/>
                </a:solidFill>
                <a:effectLst/>
                <a:latin typeface="+mn-lt"/>
                <a:ea typeface="+mn-ea"/>
                <a:cs typeface="+mn-cs"/>
              </a:rPr>
              <a:t>The pandemic will accelerate the shift to digital processes and services for both consumers and firms. The COVID-19 crisis is an opportunity for banks to show they understand their customers and are committed to helping them deal with its impacts, building stronger, enduring, trust-based relationships. The trend is for re-bundling multiple banking, payments, and investment services to monetize customer acquisition costs. ‍</a:t>
            </a:r>
          </a:p>
          <a:p>
            <a:endParaRPr lang="en-US" b="1" dirty="0"/>
          </a:p>
          <a:p>
            <a:r>
              <a:rPr lang="en-US" sz="1400" b="1" dirty="0"/>
              <a:t>ENERGY</a:t>
            </a:r>
          </a:p>
          <a:p>
            <a:r>
              <a:rPr lang="en-CA" sz="1400" b="0" i="0" kern="1200" dirty="0">
                <a:solidFill>
                  <a:schemeClr val="tx1"/>
                </a:solidFill>
                <a:effectLst/>
                <a:latin typeface="+mn-lt"/>
                <a:ea typeface="+mn-ea"/>
                <a:cs typeface="+mn-cs"/>
              </a:rPr>
              <a:t>Between February 2020 and March 2020 the petroleum industry had experienced a 40% drop in price due to the outbreak; however, it was not the only factor contributing to the sharp international decline of oil prices. Saudi Arabia and Russia were not able to resolve the dispute of whether or not to cut back on oil production to match the decreasing demand of gas.</a:t>
            </a:r>
          </a:p>
          <a:p>
            <a:r>
              <a:rPr lang="en-CA" sz="1400" b="0" i="0" kern="1200" dirty="0">
                <a:solidFill>
                  <a:schemeClr val="tx1"/>
                </a:solidFill>
                <a:effectLst/>
                <a:latin typeface="+mn-lt"/>
                <a:ea typeface="+mn-ea"/>
                <a:cs typeface="+mn-cs"/>
              </a:rPr>
              <a:t>Due to a lack of demand from travel restrictions, and without the decrease of production, the Oil and Gas industry was drastically impacted. Many countries rely on petroleum revenue just as much as energy companies do; both these dependents have been facing disaster with labour lay-offs, decrease in family income, drop in employment and less household spending.</a:t>
            </a:r>
            <a:endParaRPr lang="en-CA" sz="1200" b="0" i="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782604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2.xml"/><Relationship Id="rId18" Type="http://schemas.openxmlformats.org/officeDocument/2006/relationships/image" Target="../media/image33.png"/><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30.png"/><Relationship Id="rId17" Type="http://schemas.openxmlformats.org/officeDocument/2006/relationships/customXml" Target="../ink/ink14.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media/image29.png"/><Relationship Id="rId19" Type="http://schemas.openxmlformats.org/officeDocument/2006/relationships/customXml" Target="../ink/ink15.xml"/><Relationship Id="rId4" Type="http://schemas.openxmlformats.org/officeDocument/2006/relationships/image" Target="../media/image26.png"/><Relationship Id="rId9" Type="http://schemas.openxmlformats.org/officeDocument/2006/relationships/customXml" Target="../ink/ink10.xml"/><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customXml" Target="../ink/ink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pPr lvl="1"/>
            <a:r>
              <a:rPr lang="en-US" dirty="0"/>
              <a:t>Jan ($22.14)</a:t>
            </a:r>
          </a:p>
          <a:p>
            <a:pPr lvl="1"/>
            <a:r>
              <a:rPr lang="en-US" dirty="0"/>
              <a:t>June ($32.62)</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6809014" y="404514"/>
            <a:ext cx="5184203" cy="1888621"/>
          </a:xfrm>
        </p:spPr>
        <p:txBody>
          <a:bodyPr/>
          <a:lstStyle/>
          <a:p>
            <a:r>
              <a:rPr lang="en-US" dirty="0"/>
              <a:t>Comparative Analysis of Custom Portfolio , FinTech </a:t>
            </a:r>
            <a:r>
              <a:rPr lang="en-US" dirty="0" err="1"/>
              <a:t>Etf</a:t>
            </a:r>
            <a:r>
              <a:rPr lang="en-US" dirty="0"/>
              <a:t> &amp;, </a:t>
            </a:r>
            <a:r>
              <a:rPr lang="en-US" dirty="0" err="1"/>
              <a:t>s&amp;p</a:t>
            </a:r>
            <a:r>
              <a:rPr lang="en-US" dirty="0"/>
              <a:t> 500</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6809014" y="2697649"/>
            <a:ext cx="5001987" cy="3625551"/>
          </a:xfrm>
        </p:spPr>
        <p:txBody>
          <a:bodyPr>
            <a:normAutofit/>
          </a:bodyPr>
          <a:lstStyle/>
          <a:p>
            <a:r>
              <a:rPr lang="en-CA" dirty="0"/>
              <a:t>Daily returns show higher variations in returns for the custom portfolio </a:t>
            </a:r>
          </a:p>
          <a:p>
            <a:r>
              <a:rPr lang="en-CA" dirty="0"/>
              <a:t>Cumulative returns show that both FINX and Custom portfolio outperformed the benchmark S&amp;P 500.</a:t>
            </a:r>
          </a:p>
          <a:p>
            <a:r>
              <a:rPr lang="en-CA" dirty="0"/>
              <a:t>Risk Analysis (STD rolling 21-day) showed that the custom portfolio has more risk than FINX and S&amp;P 500</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872" t="1890" r="5127" b="2396"/>
          <a:stretch/>
        </p:blipFill>
        <p:spPr>
          <a:xfrm>
            <a:off x="389045" y="404514"/>
            <a:ext cx="6221186"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251237" cy="573989"/>
          </a:xfrm>
        </p:spPr>
        <p:txBody>
          <a:bodyPr/>
          <a:lstStyle/>
          <a:p>
            <a:r>
              <a:rPr lang="en-US" dirty="0"/>
              <a:t>Risk Analysis - Sharpe Ratios</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61504" y="958553"/>
            <a:ext cx="6338031" cy="407670"/>
          </a:xfrm>
        </p:spPr>
        <p:txBody>
          <a:bodyPr/>
          <a:lstStyle/>
          <a:p>
            <a:r>
              <a:rPr lang="en-US" dirty="0"/>
              <a:t>&amp; Rolling 21-day STD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88829" y="2155372"/>
            <a:ext cx="3222171" cy="4106532"/>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a:p>
            <a:r>
              <a:rPr lang="en-US" dirty="0"/>
              <a:t>Sharpe Ratio describes how much excess return you may receive for the extra volatility you endure as an investor for holding an asset with greater risk</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85" t="3069" r="5960"/>
          <a:stretch/>
        </p:blipFill>
        <p:spPr>
          <a:xfrm>
            <a:off x="381000" y="2155371"/>
            <a:ext cx="7979229" cy="357595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10-year performance forecast</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6396579" y="1847850"/>
            <a:ext cx="5157787" cy="494506"/>
          </a:xfrm>
        </p:spPr>
        <p:txBody>
          <a:bodyPr>
            <a:normAutofit/>
          </a:bodyPr>
          <a:lstStyle/>
          <a:p>
            <a:pPr algn="ctr"/>
            <a:r>
              <a:rPr lang="en-US" dirty="0"/>
              <a:t>COMPARISON POINT 1</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id="{8E363825-4A89-2D4F-B930-75C80C916616}"/>
              </a:ext>
            </a:extLst>
          </p:cNvPr>
          <p:cNvSpPr>
            <a:spLocks noGrp="1"/>
          </p:cNvSpPr>
          <p:nvPr>
            <p:ph sz="half" idx="2"/>
          </p:nvPr>
        </p:nvSpPr>
        <p:spPr>
          <a:xfrm>
            <a:off x="6534805" y="2342356"/>
            <a:ext cx="5157787" cy="3684588"/>
          </a:xfrm>
        </p:spPr>
        <p:txBody>
          <a:bodyPr/>
          <a:lstStyle/>
          <a:p>
            <a:endParaRPr lang="en-US" dirty="0"/>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413305"/>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309966" y="413306"/>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309965" y="413305"/>
            <a:ext cx="6727649" cy="3391251"/>
          </a:xfrm>
        </p:spPr>
        <p:txBody>
          <a:bodyPr>
            <a:normAutofit/>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Actions to take before the next crash</a:t>
            </a:r>
            <a:br>
              <a:rPr lang="en-US" sz="2800" dirty="0">
                <a:solidFill>
                  <a:schemeClr val="bg1"/>
                </a:solidFill>
                <a:latin typeface="Calibri" panose="020F0502020204030204" pitchFamily="34" charset="0"/>
                <a:cs typeface="Calibri" panose="020F0502020204030204" pitchFamily="34" charset="0"/>
              </a:rPr>
            </a:br>
            <a:br>
              <a:rPr lang="en-US" sz="120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1. Emergency Savings </a:t>
            </a:r>
            <a:br>
              <a:rPr lang="en-US" sz="1800" dirty="0">
                <a:solidFill>
                  <a:schemeClr val="bg1"/>
                </a:solidFill>
                <a:latin typeface="Calibri" panose="020F0502020204030204" pitchFamily="34" charset="0"/>
                <a:cs typeface="Calibri" panose="020F0502020204030204" pitchFamily="34" charset="0"/>
              </a:rPr>
            </a:b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2. Expected Expenses </a:t>
            </a:r>
            <a:br>
              <a:rPr lang="en-US" sz="1800" dirty="0">
                <a:solidFill>
                  <a:schemeClr val="bg1"/>
                </a:solidFill>
                <a:latin typeface="Calibri" panose="020F0502020204030204" pitchFamily="34" charset="0"/>
                <a:cs typeface="Calibri" panose="020F0502020204030204" pitchFamily="34" charset="0"/>
              </a:rPr>
            </a:b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3. Investing to profit from the next crash</a:t>
            </a:r>
            <a:endParaRPr lang="en-US" sz="1200" dirty="0">
              <a:solidFill>
                <a:schemeClr val="bg1"/>
              </a:solidFill>
              <a:latin typeface="+mn-lt"/>
            </a:endParaRPr>
          </a:p>
        </p:txBody>
      </p:sp>
      <p:sp>
        <p:nvSpPr>
          <p:cNvPr id="7" name="TextBox 6">
            <a:extLst>
              <a:ext uri="{FF2B5EF4-FFF2-40B4-BE49-F238E27FC236}">
                <a16:creationId xmlns:a16="http://schemas.microsoft.com/office/drawing/2014/main"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4" y="2118836"/>
            <a:ext cx="10787270" cy="830649"/>
          </a:xfrm>
        </p:spPr>
        <p:txBody>
          <a:bodyPr>
            <a:normAutofit fontScale="90000"/>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28816" y="3059668"/>
            <a:ext cx="3534367" cy="369332"/>
          </a:xfrm>
          <a:prstGeom prst="rect">
            <a:avLst/>
          </a:prstGeom>
        </p:spPr>
        <p:txBody>
          <a:bodyPr wrap="square">
            <a:spAutoFit/>
          </a:bodyPr>
          <a:lstStyle/>
          <a:p>
            <a:pPr algn="ctr"/>
            <a:r>
              <a:rPr lang="en-US" spc="600" dirty="0">
                <a:solidFill>
                  <a:schemeClr val="bg1"/>
                </a:solidFill>
                <a:latin typeface="+mj-lt"/>
              </a:rPr>
              <a:t>Group 3</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3692505" y="4038040"/>
            <a:ext cx="4806990" cy="1879128"/>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1800" spc="300" dirty="0">
                <a:latin typeface="+mj-lt"/>
                <a:cs typeface="Gill Sans" panose="020B0502020104020203" pitchFamily="34" charset="-79"/>
              </a:rPr>
              <a:t>Richard </a:t>
            </a:r>
            <a:r>
              <a:rPr lang="en-US" sz="1800" spc="300" dirty="0" err="1">
                <a:latin typeface="+mj-lt"/>
                <a:cs typeface="Gill Sans" panose="020B0502020104020203" pitchFamily="34" charset="-79"/>
              </a:rPr>
              <a:t>Yoo</a:t>
            </a:r>
            <a:endParaRPr lang="en-US" sz="1800" spc="300" dirty="0">
              <a:latin typeface="+mj-lt"/>
              <a:cs typeface="Gill Sans" panose="020B0502020104020203" pitchFamily="34" charset="-79"/>
            </a:endParaRPr>
          </a:p>
          <a:p>
            <a:pPr algn="ctr">
              <a:buClr>
                <a:srgbClr val="00B0F0"/>
              </a:buClr>
            </a:pPr>
            <a:r>
              <a:rPr kumimoji="0" lang="en-US" sz="18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1800" spc="300" dirty="0" err="1">
                <a:latin typeface="+mj-lt"/>
                <a:cs typeface="Gill Sans" panose="020B0502020104020203" pitchFamily="34" charset="-79"/>
              </a:rPr>
              <a:t>Younwoo</a:t>
            </a:r>
            <a:r>
              <a:rPr lang="en-US" sz="1800" spc="300" dirty="0">
                <a:latin typeface="+mj-lt"/>
                <a:cs typeface="Gill Sans" panose="020B0502020104020203" pitchFamily="34" charset="-79"/>
              </a:rPr>
              <a:t> Choi</a:t>
            </a:r>
          </a:p>
          <a:p>
            <a:pPr algn="ctr">
              <a:buClr>
                <a:srgbClr val="00B0F0"/>
              </a:buClr>
            </a:pPr>
            <a:r>
              <a:rPr kumimoji="0" lang="en-US" sz="1800" u="none" strike="noStrike" kern="1200" cap="none" spc="300" normalizeH="0" baseline="0" noProof="0" dirty="0" err="1">
                <a:ln>
                  <a:noFill/>
                </a:ln>
                <a:effectLst/>
                <a:uLnTx/>
                <a:uFillTx/>
                <a:latin typeface="+mj-lt"/>
                <a:cs typeface="Gill Sans" panose="020B0502020104020203" pitchFamily="34" charset="-79"/>
              </a:rPr>
              <a:t>Manjari</a:t>
            </a:r>
            <a:r>
              <a:rPr kumimoji="0" lang="en-US" sz="18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9" y="1209243"/>
            <a:ext cx="5897218" cy="2310364"/>
          </a:xfrm>
        </p:spPr>
        <p:txBody>
          <a:bodyPr>
            <a:normAutofit/>
          </a:bodyPr>
          <a:lstStyle/>
          <a:p>
            <a:r>
              <a:rPr lang="en-CA" dirty="0"/>
              <a:t>The objective of this project is to analyze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id="{C57C4EF2-0652-0449-845D-F515CDACD774}"/>
              </a:ext>
            </a:extLst>
          </p:cNvPr>
          <p:cNvSpPr txBox="1">
            <a:spLocks/>
          </p:cNvSpPr>
          <p:nvPr/>
        </p:nvSpPr>
        <p:spPr>
          <a:xfrm>
            <a:off x="6095997" y="3798919"/>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Purpose</a:t>
            </a:r>
            <a:endParaRPr lang="en-US" sz="3600" dirty="0"/>
          </a:p>
        </p:txBody>
      </p:sp>
      <p:sp>
        <p:nvSpPr>
          <p:cNvPr id="15" name="Text Placeholder 3">
            <a:extLst>
              <a:ext uri="{FF2B5EF4-FFF2-40B4-BE49-F238E27FC236}">
                <a16:creationId xmlns:a16="http://schemas.microsoft.com/office/drawing/2014/main" id="{65F49854-A020-C64A-81D6-47946691E4BF}"/>
              </a:ext>
            </a:extLst>
          </p:cNvPr>
          <p:cNvSpPr txBox="1">
            <a:spLocks/>
          </p:cNvSpPr>
          <p:nvPr/>
        </p:nvSpPr>
        <p:spPr>
          <a:xfrm>
            <a:off x="6095997" y="4331666"/>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Our core message is an investigation on whether there is a positive impact on portfolio earnings between Jan 2019 – June 2020.</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4. 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633357" y="1237957"/>
            <a:ext cx="6177643" cy="5230346"/>
          </a:xfrm>
        </p:spPr>
        <p:txBody>
          <a:bodyPr>
            <a:normAutofit/>
          </a:bodyPr>
          <a:lstStyle/>
          <a:p>
            <a:r>
              <a:rPr lang="en-US" dirty="0"/>
              <a:t>Historical stock data from top 25 S&amp;P 500 companies (Custom Portfolio. Based on high dividend payments and sector diversification)</a:t>
            </a:r>
          </a:p>
          <a:p>
            <a:pPr lvl="1"/>
            <a:r>
              <a:rPr lang="en-US" dirty="0"/>
              <a:t>Microsoft 	</a:t>
            </a:r>
          </a:p>
          <a:p>
            <a:pPr lvl="1"/>
            <a:r>
              <a:rPr lang="en-US" dirty="0"/>
              <a:t>JP Morgan Chase  </a:t>
            </a:r>
          </a:p>
          <a:p>
            <a:pPr lvl="1"/>
            <a:r>
              <a:rPr lang="en-US" dirty="0"/>
              <a:t>AT&amp;T </a:t>
            </a:r>
          </a:p>
          <a:p>
            <a:pPr lvl="1"/>
            <a:r>
              <a:rPr lang="en-US" dirty="0"/>
              <a:t>ExxonMobil </a:t>
            </a:r>
          </a:p>
          <a:p>
            <a:pPr lvl="1"/>
            <a:r>
              <a:rPr lang="en-US" dirty="0"/>
              <a:t>Pfizer </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US" dirty="0"/>
              <a:t>Consumer Price Index (CPI), monthly adjusted</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752521" y="563927"/>
            <a:ext cx="4018722" cy="1046232"/>
          </a:xfrm>
        </p:spPr>
        <p:txBody>
          <a:bodyPr/>
          <a:lstStyle/>
          <a:p>
            <a:r>
              <a:rPr lang="en-US" dirty="0"/>
              <a:t>Data Cleaning &amp; Exploration</a:t>
            </a:r>
            <a:br>
              <a:rPr lang="en-US" dirty="0"/>
            </a:b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991614"/>
            <a:ext cx="4018722" cy="1803488"/>
          </a:xfrm>
        </p:spPr>
        <p:txBody>
          <a:bodyPr>
            <a:normAutofit lnSpcReduction="10000"/>
          </a:bodyPr>
          <a:lstStyle/>
          <a:p>
            <a:r>
              <a:rPr lang="en-US" dirty="0"/>
              <a:t>Combine custom portfolio of  daily returns:</a:t>
            </a:r>
          </a:p>
          <a:p>
            <a:pPr lvl="1">
              <a:lnSpc>
                <a:spcPct val="120000"/>
              </a:lnSpc>
              <a:buFont typeface="+mj-lt"/>
              <a:buAutoNum type="arabicPeriod"/>
            </a:pPr>
            <a:r>
              <a:rPr lang="en-US" dirty="0"/>
              <a:t>Microsoft 		</a:t>
            </a:r>
          </a:p>
          <a:p>
            <a:pPr lvl="1">
              <a:lnSpc>
                <a:spcPct val="120000"/>
              </a:lnSpc>
              <a:buFont typeface="+mj-lt"/>
              <a:buAutoNum type="arabicPeriod"/>
            </a:pPr>
            <a:r>
              <a:rPr lang="en-US" dirty="0"/>
              <a:t>JP Morgan Chase </a:t>
            </a:r>
          </a:p>
          <a:p>
            <a:pPr lvl="1">
              <a:lnSpc>
                <a:spcPct val="120000"/>
              </a:lnSpc>
              <a:buFont typeface="+mj-lt"/>
              <a:buAutoNum type="arabicPeriod"/>
            </a:pPr>
            <a:r>
              <a:rPr lang="en-US" dirty="0"/>
              <a:t>AT&amp;T</a:t>
            </a:r>
          </a:p>
          <a:p>
            <a:pPr lvl="1">
              <a:lnSpc>
                <a:spcPct val="120000"/>
              </a:lnSpc>
              <a:buFont typeface="+mj-lt"/>
              <a:buAutoNum type="arabicPeriod"/>
            </a:pPr>
            <a:r>
              <a:rPr lang="en-US" dirty="0"/>
              <a:t>ExxonMobil </a:t>
            </a:r>
          </a:p>
          <a:p>
            <a:pPr lvl="1">
              <a:lnSpc>
                <a:spcPct val="120000"/>
              </a:lnSpc>
              <a:buFont typeface="+mj-lt"/>
              <a:buAutoNum type="arabicPeriod"/>
            </a:pPr>
            <a:r>
              <a:rPr lang="en-US" dirty="0"/>
              <a:t>Pfizer</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9" name="Content Placeholder 12">
            <a:extLst>
              <a:ext uri="{FF2B5EF4-FFF2-40B4-BE49-F238E27FC236}">
                <a16:creationId xmlns:a16="http://schemas.microsoft.com/office/drawing/2014/main" id="{E48EBEB6-5E87-FE40-8F97-BFE3871F1BE5}"/>
              </a:ext>
            </a:extLst>
          </p:cNvPr>
          <p:cNvSpPr txBox="1">
            <a:spLocks/>
          </p:cNvSpPr>
          <p:nvPr/>
        </p:nvSpPr>
        <p:spPr>
          <a:xfrm>
            <a:off x="7792279" y="3643155"/>
            <a:ext cx="4200938" cy="1803488"/>
          </a:xfrm>
          <a:prstGeom prst="rect">
            <a:avLst/>
          </a:prstGeom>
        </p:spPr>
        <p:txBody>
          <a:bodyPr vert="horz" lIns="0" tIns="45720" rIns="0" bIns="45720" rtlCol="0">
            <a:norm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buNone/>
            </a:pPr>
            <a:endParaRPr lang="en-US" sz="1300" dirty="0"/>
          </a:p>
        </p:txBody>
      </p:sp>
      <p:sp>
        <p:nvSpPr>
          <p:cNvPr id="4" name="TextBox 3">
            <a:extLst>
              <a:ext uri="{FF2B5EF4-FFF2-40B4-BE49-F238E27FC236}">
                <a16:creationId xmlns:a16="http://schemas.microsoft.com/office/drawing/2014/main" id="{8D3C05AE-1329-E442-8B36-868C1B6FB09F}"/>
              </a:ext>
            </a:extLst>
          </p:cNvPr>
          <p:cNvSpPr txBox="1"/>
          <p:nvPr/>
        </p:nvSpPr>
        <p:spPr>
          <a:xfrm>
            <a:off x="7779359" y="3894599"/>
            <a:ext cx="3991884" cy="18593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Combine custom portfolio with FINX ETF, and S&amp;P 500 Returns</a:t>
            </a:r>
          </a:p>
          <a:p>
            <a:pPr marL="285750" indent="-285750">
              <a:lnSpc>
                <a:spcPct val="150000"/>
              </a:lnSpc>
              <a:buFont typeface="Arial" panose="020B0604020202020204" pitchFamily="34" charset="0"/>
              <a:buChar char="•"/>
            </a:pPr>
            <a:r>
              <a:rPr lang="en-US" sz="1600" dirty="0"/>
              <a:t>Calculate and plot daily returns and cumulative returns</a:t>
            </a:r>
          </a:p>
          <a:p>
            <a:pPr marL="285750" indent="-285750">
              <a:lnSpc>
                <a:spcPct val="150000"/>
              </a:lnSpc>
              <a:buFont typeface="Arial" panose="020B0604020202020204" pitchFamily="34" charset="0"/>
              <a:buChar char="•"/>
            </a:pPr>
            <a:endParaRPr lang="en-US" sz="140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62B5794-8F58-B942-8C37-05FAF4FA6A09}"/>
                  </a:ext>
                </a:extLst>
              </p14:cNvPr>
              <p14:cNvContentPartPr/>
              <p14:nvPr/>
            </p14:nvContentPartPr>
            <p14:xfrm>
              <a:off x="10169086" y="6475818"/>
              <a:ext cx="1347840" cy="261720"/>
            </p14:xfrm>
          </p:contentPart>
        </mc:Choice>
        <mc:Fallback xmlns="">
          <p:pic>
            <p:nvPicPr>
              <p:cNvPr id="5" name="Ink 4">
                <a:extLst>
                  <a:ext uri="{FF2B5EF4-FFF2-40B4-BE49-F238E27FC236}">
                    <a16:creationId xmlns:a16="http://schemas.microsoft.com/office/drawing/2014/main" id="{062B5794-8F58-B942-8C37-05FAF4FA6A09}"/>
                  </a:ext>
                </a:extLst>
              </p:cNvPr>
              <p:cNvPicPr/>
              <p:nvPr/>
            </p:nvPicPr>
            <p:blipFill>
              <a:blip r:embed="rId5"/>
              <a:stretch>
                <a:fillRect/>
              </a:stretch>
            </p:blipFill>
            <p:spPr>
              <a:xfrm>
                <a:off x="10106086" y="6413178"/>
                <a:ext cx="1473480" cy="387360"/>
              </a:xfrm>
              <a:prstGeom prst="rect">
                <a:avLst/>
              </a:prstGeom>
            </p:spPr>
          </p:pic>
        </mc:Fallback>
      </mc:AlternateContent>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94032629"/>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509761" y="2015978"/>
            <a:ext cx="2301240" cy="4245926"/>
          </a:xfrm>
        </p:spPr>
        <p:txBody>
          <a:bodyPr>
            <a:normAutofit/>
          </a:bodyPr>
          <a:lstStyle/>
          <a:p>
            <a:r>
              <a:rPr lang="en-US" dirty="0"/>
              <a:t>2007/2008 financial crisis</a:t>
            </a:r>
          </a:p>
          <a:p>
            <a:r>
              <a:rPr lang="en-CA" dirty="0"/>
              <a:t>COVID-19 market decline in Q1 2020</a:t>
            </a:r>
          </a:p>
          <a:p>
            <a:r>
              <a:rPr lang="en-CA" dirty="0"/>
              <a:t>S&amp;P 500 will be used as a benchmark for assessing trends in the market </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p:spTree>
    <p:extLst>
      <p:ext uri="{BB962C8B-B14F-4D97-AF65-F5344CB8AC3E}">
        <p14:creationId xmlns:p14="http://schemas.microsoft.com/office/powerpoint/2010/main" val="86947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07339922"/>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Weights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endParaRPr lang="en-US" sz="18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0999" y="1912515"/>
            <a:ext cx="6354217" cy="3951801"/>
          </a:xfrm>
          <a:prstGeom prst="rect">
            <a:avLst/>
          </a:prstGeom>
        </p:spPr>
      </p:pic>
    </p:spTree>
    <p:extLst>
      <p:ext uri="{BB962C8B-B14F-4D97-AF65-F5344CB8AC3E}">
        <p14:creationId xmlns:p14="http://schemas.microsoft.com/office/powerpoint/2010/main" val="2787998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1074395"/>
            <a:ext cx="8616996"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his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426681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3484</TotalTime>
  <Words>2943</Words>
  <Application>Microsoft Macintosh PowerPoint</Application>
  <PresentationFormat>Widescreen</PresentationFormat>
  <Paragraphs>221</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Gill Sans</vt:lpstr>
      <vt:lpstr>Office Theme</vt:lpstr>
      <vt:lpstr>Impact of COVID-19: A Comparative Portfolio Analysis and a glimpse into the future </vt:lpstr>
      <vt:lpstr>Summary</vt:lpstr>
      <vt:lpstr>Objectives</vt:lpstr>
      <vt:lpstr>Data Used</vt:lpstr>
      <vt:lpstr>Data Cleaning &amp; Exploration </vt:lpstr>
      <vt:lpstr>S&amp;P 500 Performance</vt:lpstr>
      <vt:lpstr>Custom Portfolio </vt:lpstr>
      <vt:lpstr>Custom Portfolio Performance</vt:lpstr>
      <vt:lpstr>Custom Portfolio Performance</vt:lpstr>
      <vt:lpstr>FinTech ETF </vt:lpstr>
      <vt:lpstr>Comparative Analysis of Custom Portfolio , FinTech Etf &amp;, s&amp;p 500</vt:lpstr>
      <vt:lpstr>Risk Analysis - Sharpe Ratios</vt:lpstr>
      <vt:lpstr>10-year performance forecast</vt:lpstr>
      <vt:lpstr>Actions to take before the next crash  1. Emergency Savings   2. Expected Expenses   3. Investing to profit from the next crash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Jessica Carmichael</cp:lastModifiedBy>
  <cp:revision>48</cp:revision>
  <dcterms:created xsi:type="dcterms:W3CDTF">2020-07-24T15:59:18Z</dcterms:created>
  <dcterms:modified xsi:type="dcterms:W3CDTF">2020-07-27T19:41:09Z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